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8960-097B-46F4-ACDA-7DFEA1B691BE}" type="datetimeFigureOut">
              <a:rPr lang="es-ES" smtClean="0"/>
              <a:pPr/>
              <a:t>10/06/2014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1FEF-B149-427F-969D-532882824A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8960-097B-46F4-ACDA-7DFEA1B691BE}" type="datetimeFigureOut">
              <a:rPr lang="es-ES" smtClean="0"/>
              <a:pPr/>
              <a:t>10/06/2014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1FEF-B149-427F-969D-532882824A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8960-097B-46F4-ACDA-7DFEA1B691BE}" type="datetimeFigureOut">
              <a:rPr lang="es-ES" smtClean="0"/>
              <a:pPr/>
              <a:t>10/06/2014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1FEF-B149-427F-969D-532882824A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8960-097B-46F4-ACDA-7DFEA1B691BE}" type="datetimeFigureOut">
              <a:rPr lang="es-ES" smtClean="0"/>
              <a:pPr/>
              <a:t>10/06/2014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1FEF-B149-427F-969D-532882824A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8960-097B-46F4-ACDA-7DFEA1B691BE}" type="datetimeFigureOut">
              <a:rPr lang="es-ES" smtClean="0"/>
              <a:pPr/>
              <a:t>10/06/2014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1FEF-B149-427F-969D-532882824A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8960-097B-46F4-ACDA-7DFEA1B691BE}" type="datetimeFigureOut">
              <a:rPr lang="es-ES" smtClean="0"/>
              <a:pPr/>
              <a:t>10/06/2014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1FEF-B149-427F-969D-532882824A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8960-097B-46F4-ACDA-7DFEA1B691BE}" type="datetimeFigureOut">
              <a:rPr lang="es-ES" smtClean="0"/>
              <a:pPr/>
              <a:t>10/06/2014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1FEF-B149-427F-969D-532882824A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8960-097B-46F4-ACDA-7DFEA1B691BE}" type="datetimeFigureOut">
              <a:rPr lang="es-ES" smtClean="0"/>
              <a:pPr/>
              <a:t>10/06/2014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1FEF-B149-427F-969D-532882824A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8960-097B-46F4-ACDA-7DFEA1B691BE}" type="datetimeFigureOut">
              <a:rPr lang="es-ES" smtClean="0"/>
              <a:pPr/>
              <a:t>10/06/2014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1FEF-B149-427F-969D-532882824A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8960-097B-46F4-ACDA-7DFEA1B691BE}" type="datetimeFigureOut">
              <a:rPr lang="es-ES" smtClean="0"/>
              <a:pPr/>
              <a:t>10/06/2014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1FEF-B149-427F-969D-532882824A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A8960-097B-46F4-ACDA-7DFEA1B691BE}" type="datetimeFigureOut">
              <a:rPr lang="es-ES" smtClean="0"/>
              <a:pPr/>
              <a:t>10/06/2014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91FEF-B149-427F-969D-532882824A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A8960-097B-46F4-ACDA-7DFEA1B691BE}" type="datetimeFigureOut">
              <a:rPr lang="es-ES" smtClean="0"/>
              <a:pPr/>
              <a:t>10/06/2014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91FEF-B149-427F-969D-532882824A8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i="1" dirty="0"/>
              <a:t>Problemas en el estudio de los aspectos fónicos del aragonés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694928"/>
          </a:xfrm>
        </p:spPr>
        <p:txBody>
          <a:bodyPr/>
          <a:lstStyle/>
          <a:p>
            <a:r>
              <a:rPr lang="es-ES" dirty="0" smtClean="0"/>
              <a:t>Javier Simón</a:t>
            </a:r>
            <a:endParaRPr lang="es-ES" dirty="0"/>
          </a:p>
        </p:txBody>
      </p:sp>
      <p:pic>
        <p:nvPicPr>
          <p:cNvPr id="4" name="3 Imagen" descr="vivolab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8966" y="868221"/>
            <a:ext cx="1971950" cy="952633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1835696" y="5229200"/>
            <a:ext cx="5365571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Proyecto </a:t>
            </a:r>
            <a:r>
              <a:rPr lang="es-ES" dirty="0" err="1" smtClean="0"/>
              <a:t>Timpano</a:t>
            </a:r>
            <a:endParaRPr lang="es-ES" dirty="0" smtClean="0"/>
          </a:p>
          <a:p>
            <a:pPr algn="ctr"/>
            <a:r>
              <a:rPr lang="en-US" sz="1100" dirty="0" smtClean="0"/>
              <a:t>Technology </a:t>
            </a:r>
            <a:r>
              <a:rPr lang="en-US" sz="1100" dirty="0"/>
              <a:t>for complex Human-Machine conversational interaction with dynamic </a:t>
            </a:r>
            <a:r>
              <a:rPr lang="en-US" sz="1100" dirty="0" smtClean="0"/>
              <a:t>learning</a:t>
            </a:r>
            <a:endParaRPr lang="es-ES" sz="1100" dirty="0"/>
          </a:p>
          <a:p>
            <a:pPr algn="ctr"/>
            <a:r>
              <a:rPr lang="es-ES" dirty="0" smtClean="0"/>
              <a:t>MINECO: TIN2011-28169-C05-02</a:t>
            </a:r>
            <a:endParaRPr lang="es-ES" dirty="0"/>
          </a:p>
        </p:txBody>
      </p:sp>
      <p:pic>
        <p:nvPicPr>
          <p:cNvPr id="6" name="5 Imagen" descr="ling_general_his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36109" y="545684"/>
            <a:ext cx="4376566" cy="16092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Introducción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es-ES" dirty="0" smtClean="0"/>
              <a:t>Estudios sobre fonética y/o fonología del aragonés</a:t>
            </a:r>
          </a:p>
          <a:p>
            <a:pPr marL="514350" indent="-514350"/>
            <a:r>
              <a:rPr lang="es-ES" dirty="0" smtClean="0"/>
              <a:t>Algunas propuestas de trabajo que presentan un cierto interés</a:t>
            </a:r>
          </a:p>
          <a:p>
            <a:pPr marL="514350" indent="-514350"/>
            <a:r>
              <a:rPr lang="es-ES" dirty="0" smtClean="0"/>
              <a:t>Trabajo previo urgente y necesario</a:t>
            </a:r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Algunos rasgos fonéticos del aragonés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dirty="0" smtClean="0"/>
              <a:t>Conservación de la [</a:t>
            </a:r>
            <a:r>
              <a:rPr lang="es-ES" dirty="0" smtClean="0">
                <a:latin typeface="Charis SIL" pitchFamily="2" charset="0"/>
                <a:ea typeface="Charis SIL" pitchFamily="2" charset="0"/>
                <a:cs typeface="Charis SIL" pitchFamily="2" charset="0"/>
              </a:rPr>
              <a:t>a</a:t>
            </a:r>
            <a:r>
              <a:rPr lang="es-ES" dirty="0" smtClean="0">
                <a:ea typeface="Charis SIL" pitchFamily="2" charset="0"/>
                <a:cs typeface="Charis SIL" pitchFamily="2" charset="0"/>
              </a:rPr>
              <a:t>] tónica latina ante yod procedente de </a:t>
            </a:r>
            <a:r>
              <a:rPr lang="es-ES" i="1" dirty="0" smtClean="0">
                <a:ea typeface="Charis SIL" pitchFamily="2" charset="0"/>
                <a:cs typeface="Charis SIL" pitchFamily="2" charset="0"/>
              </a:rPr>
              <a:t>x</a:t>
            </a:r>
            <a:r>
              <a:rPr lang="es-ES" dirty="0" smtClean="0">
                <a:ea typeface="Charis SIL" pitchFamily="2" charset="0"/>
                <a:cs typeface="Charis SIL" pitchFamily="2" charset="0"/>
              </a:rPr>
              <a:t> latina: </a:t>
            </a:r>
            <a:r>
              <a:rPr lang="es-ES" cap="small" dirty="0" err="1" smtClean="0">
                <a:ea typeface="Charis SIL" pitchFamily="2" charset="0"/>
                <a:cs typeface="Charis SIL" pitchFamily="2" charset="0"/>
              </a:rPr>
              <a:t>fraxinu</a:t>
            </a:r>
            <a:r>
              <a:rPr lang="es-ES" dirty="0" smtClean="0">
                <a:ea typeface="Charis SIL" pitchFamily="2" charset="0"/>
                <a:cs typeface="Charis SIL" pitchFamily="2" charset="0"/>
              </a:rPr>
              <a:t>&gt;</a:t>
            </a:r>
            <a:r>
              <a:rPr lang="es-ES" i="1" dirty="0" err="1" smtClean="0">
                <a:ea typeface="Charis SIL" pitchFamily="2" charset="0"/>
                <a:cs typeface="Charis SIL" pitchFamily="2" charset="0"/>
              </a:rPr>
              <a:t>fraxino</a:t>
            </a:r>
            <a:r>
              <a:rPr lang="es-ES" dirty="0" smtClean="0">
                <a:ea typeface="Charis SIL" pitchFamily="2" charset="0"/>
                <a:cs typeface="Charis SIL" pitchFamily="2" charset="0"/>
              </a:rPr>
              <a:t> ‘fresno’</a:t>
            </a:r>
          </a:p>
          <a:p>
            <a:r>
              <a:rPr lang="es-ES" dirty="0" smtClean="0">
                <a:ea typeface="Charis SIL" pitchFamily="2" charset="0"/>
                <a:cs typeface="Charis SIL" pitchFamily="2" charset="0"/>
              </a:rPr>
              <a:t>Conservación de </a:t>
            </a:r>
            <a:r>
              <a:rPr lang="es-ES" cap="small" dirty="0" smtClean="0">
                <a:ea typeface="Charis SIL" pitchFamily="2" charset="0"/>
                <a:cs typeface="Charis SIL" pitchFamily="2" charset="0"/>
              </a:rPr>
              <a:t>f</a:t>
            </a:r>
            <a:r>
              <a:rPr lang="es-ES" dirty="0" smtClean="0">
                <a:ea typeface="Charis SIL" pitchFamily="2" charset="0"/>
                <a:cs typeface="Charis SIL" pitchFamily="2" charset="0"/>
              </a:rPr>
              <a:t>- latina: </a:t>
            </a:r>
            <a:r>
              <a:rPr lang="es-ES" i="1" dirty="0" err="1" smtClean="0">
                <a:ea typeface="Charis SIL" pitchFamily="2" charset="0"/>
                <a:cs typeface="Charis SIL" pitchFamily="2" charset="0"/>
              </a:rPr>
              <a:t>ferrero</a:t>
            </a:r>
            <a:endParaRPr lang="es-ES" i="1" dirty="0" smtClean="0">
              <a:ea typeface="Charis SIL" pitchFamily="2" charset="0"/>
              <a:cs typeface="Charis SIL" pitchFamily="2" charset="0"/>
            </a:endParaRPr>
          </a:p>
          <a:p>
            <a:r>
              <a:rPr lang="es-ES" dirty="0" smtClean="0">
                <a:ea typeface="Charis SIL" pitchFamily="2" charset="0"/>
                <a:cs typeface="Charis SIL" pitchFamily="2" charset="0"/>
              </a:rPr>
              <a:t>Sonorización de las oclusivas sordas tras nasal o líquida: </a:t>
            </a:r>
            <a:r>
              <a:rPr lang="es-ES" i="1" dirty="0" smtClean="0">
                <a:ea typeface="Charis SIL" pitchFamily="2" charset="0"/>
                <a:cs typeface="Charis SIL" pitchFamily="2" charset="0"/>
              </a:rPr>
              <a:t>cambo</a:t>
            </a:r>
          </a:p>
          <a:p>
            <a:r>
              <a:rPr lang="es-ES" dirty="0" smtClean="0">
                <a:ea typeface="Charis SIL" pitchFamily="2" charset="0"/>
                <a:cs typeface="Charis SIL" pitchFamily="2" charset="0"/>
              </a:rPr>
              <a:t>Los grupos –</a:t>
            </a:r>
            <a:r>
              <a:rPr lang="es-ES" dirty="0" err="1" smtClean="0">
                <a:ea typeface="Charis SIL" pitchFamily="2" charset="0"/>
                <a:cs typeface="Charis SIL" pitchFamily="2" charset="0"/>
              </a:rPr>
              <a:t>sc</a:t>
            </a:r>
            <a:r>
              <a:rPr lang="es-ES" dirty="0" smtClean="0">
                <a:ea typeface="Charis SIL" pitchFamily="2" charset="0"/>
                <a:cs typeface="Charis SIL" pitchFamily="2" charset="0"/>
              </a:rPr>
              <a:t>-, -</a:t>
            </a:r>
            <a:r>
              <a:rPr lang="es-ES" dirty="0" err="1" smtClean="0">
                <a:ea typeface="Charis SIL" pitchFamily="2" charset="0"/>
                <a:cs typeface="Charis SIL" pitchFamily="2" charset="0"/>
              </a:rPr>
              <a:t>ps</a:t>
            </a:r>
            <a:r>
              <a:rPr lang="es-ES" dirty="0" smtClean="0">
                <a:ea typeface="Charis SIL" pitchFamily="2" charset="0"/>
                <a:cs typeface="Charis SIL" pitchFamily="2" charset="0"/>
              </a:rPr>
              <a:t>- y la </a:t>
            </a:r>
            <a:r>
              <a:rPr lang="es-ES" i="1" dirty="0" smtClean="0">
                <a:ea typeface="Charis SIL" pitchFamily="2" charset="0"/>
                <a:cs typeface="Charis SIL" pitchFamily="2" charset="0"/>
              </a:rPr>
              <a:t>x </a:t>
            </a:r>
            <a:r>
              <a:rPr lang="es-ES" dirty="0" smtClean="0">
                <a:ea typeface="Charis SIL" pitchFamily="2" charset="0"/>
                <a:cs typeface="Charis SIL" pitchFamily="2" charset="0"/>
              </a:rPr>
              <a:t>latina han dado como resultado un sonido prepalatal fricativo sordo </a:t>
            </a:r>
            <a:r>
              <a:rPr lang="en-GB" dirty="0" smtClean="0">
                <a:latin typeface="Charis SIL" pitchFamily="2" charset="0"/>
                <a:ea typeface="Charis SIL" pitchFamily="2" charset="0"/>
                <a:cs typeface="Charis SIL" pitchFamily="2" charset="0"/>
              </a:rPr>
              <a:t>[ʃ]</a:t>
            </a:r>
            <a:r>
              <a:rPr lang="en-GB" dirty="0" smtClean="0">
                <a:ea typeface="Charis SIL" pitchFamily="2" charset="0"/>
                <a:cs typeface="Charis SIL" pitchFamily="2" charset="0"/>
              </a:rPr>
              <a:t>,</a:t>
            </a:r>
            <a:r>
              <a:rPr lang="es-ES" dirty="0" smtClean="0">
                <a:ea typeface="Charis SIL" pitchFamily="2" charset="0"/>
                <a:cs typeface="Charis SIL" pitchFamily="2" charset="0"/>
              </a:rPr>
              <a:t> ortográficamente representado por </a:t>
            </a:r>
            <a:r>
              <a:rPr lang="es-ES" i="1" dirty="0" smtClean="0">
                <a:ea typeface="Charis SIL" pitchFamily="2" charset="0"/>
                <a:cs typeface="Charis SIL" pitchFamily="2" charset="0"/>
              </a:rPr>
              <a:t>x</a:t>
            </a:r>
            <a:r>
              <a:rPr lang="es-ES" dirty="0" smtClean="0">
                <a:ea typeface="Charis SIL" pitchFamily="2" charset="0"/>
                <a:cs typeface="Charis SIL" pitchFamily="2" charset="0"/>
              </a:rPr>
              <a:t>: </a:t>
            </a:r>
            <a:r>
              <a:rPr lang="es-ES" i="1" dirty="0" err="1" smtClean="0">
                <a:ea typeface="Charis SIL" pitchFamily="2" charset="0"/>
                <a:cs typeface="Charis SIL" pitchFamily="2" charset="0"/>
              </a:rPr>
              <a:t>buxo</a:t>
            </a:r>
            <a:r>
              <a:rPr lang="es-ES" dirty="0" smtClean="0">
                <a:latin typeface="Charis SIL" pitchFamily="2" charset="0"/>
                <a:ea typeface="Charis SIL" pitchFamily="2" charset="0"/>
                <a:cs typeface="Charis SIL" pitchFamily="2" charset="0"/>
              </a:rPr>
              <a:t> </a:t>
            </a:r>
            <a:endParaRPr lang="es-ES" dirty="0">
              <a:latin typeface="Charis SIL" pitchFamily="2" charset="0"/>
              <a:ea typeface="Charis SIL" pitchFamily="2" charset="0"/>
              <a:cs typeface="Charis SIL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Algunos rasgos fonéticos del español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es-ES" sz="3400" dirty="0" smtClean="0"/>
              <a:t> La </a:t>
            </a:r>
            <a:r>
              <a:rPr lang="es-ES" sz="3400" i="1" dirty="0" smtClean="0"/>
              <a:t>a</a:t>
            </a:r>
            <a:r>
              <a:rPr lang="es-ES" sz="3400" dirty="0" smtClean="0"/>
              <a:t> que se pronuncia normalmente en español en sílaba acentuada requiere una abertura de los labios mayor que la que presentan las demás vocales; abertura de las mandíbulas, unos 10 mm entre los incisivos; la lengua, suavemente extendida en el hueco de la mandíbula inferior, toca con sus bordes, a ambos lados, la línea de los molares inferiores, elevando su dorso un poco hacia la parte media de la boca; la punta de la lengua, algo más baja que el borde de los incisivos inferiores, roza la cara interior de estos hacia las encías; el punto de articulación determinado por la pequeña elevación del dorso de la lengua corresponde, aproximadamente, al límite entre el paladar duro y el velo del paladar, a igual distancia de los puntos correspondientes a las vocales </a:t>
            </a:r>
            <a:r>
              <a:rPr lang="es-ES" sz="3400" i="1" dirty="0" smtClean="0"/>
              <a:t>i</a:t>
            </a:r>
            <a:r>
              <a:rPr lang="es-ES" sz="3400" dirty="0" smtClean="0"/>
              <a:t>, </a:t>
            </a:r>
            <a:r>
              <a:rPr lang="es-ES" sz="3400" i="1" dirty="0" smtClean="0"/>
              <a:t>u</a:t>
            </a:r>
            <a:r>
              <a:rPr lang="es-ES" sz="3400" dirty="0" smtClean="0"/>
              <a:t>.</a:t>
            </a:r>
          </a:p>
          <a:p>
            <a:pPr algn="just">
              <a:buNone/>
            </a:pPr>
            <a:r>
              <a:rPr lang="es-ES" dirty="0" smtClean="0"/>
              <a:t>		</a:t>
            </a:r>
          </a:p>
          <a:p>
            <a:pPr algn="just">
              <a:buNone/>
            </a:pPr>
            <a:r>
              <a:rPr lang="es-ES" sz="2600" dirty="0" smtClean="0"/>
              <a:t>		Navarro Tomás (1918, p. 45)</a:t>
            </a:r>
            <a:endParaRPr lang="es-E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¿Cuál es el problema?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Fonética histórica no es fonética sincrónica</a:t>
            </a:r>
          </a:p>
          <a:p>
            <a:pPr lvl="1"/>
            <a:r>
              <a:rPr lang="es-ES" dirty="0" smtClean="0"/>
              <a:t>Diacronía: evolución fonética</a:t>
            </a:r>
          </a:p>
          <a:p>
            <a:pPr lvl="1"/>
            <a:r>
              <a:rPr lang="es-ES" dirty="0" smtClean="0"/>
              <a:t>Sincronía: es un asunto lexicológico</a:t>
            </a:r>
          </a:p>
          <a:p>
            <a:r>
              <a:rPr lang="es-ES" dirty="0" smtClean="0"/>
              <a:t>Rasgos fonéticos que diferencian al aragonés del español</a:t>
            </a:r>
            <a:endParaRPr lang="es-E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Características fonológicas de una lengua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s-ES" dirty="0" smtClean="0"/>
              <a:t>Inventario de sonidos [se entiende distintivos]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Estructura silábica</a:t>
            </a:r>
          </a:p>
          <a:p>
            <a:pPr marL="514350" indent="-514350">
              <a:buFont typeface="+mj-lt"/>
              <a:buAutoNum type="arabicPeriod"/>
            </a:pPr>
            <a:r>
              <a:rPr lang="es-ES" dirty="0" smtClean="0"/>
              <a:t>Procesos fonológicos</a:t>
            </a:r>
            <a:endParaRPr lang="es-ES" dirty="0"/>
          </a:p>
          <a:p>
            <a:pPr marL="514350" indent="-514350">
              <a:buNone/>
            </a:pPr>
            <a:r>
              <a:rPr lang="es-ES" dirty="0" smtClean="0"/>
              <a:t>	</a:t>
            </a:r>
            <a:r>
              <a:rPr lang="es-ES" dirty="0" err="1" smtClean="0"/>
              <a:t>Gussenhoven</a:t>
            </a:r>
            <a:r>
              <a:rPr lang="es-ES" dirty="0" smtClean="0"/>
              <a:t> &amp; </a:t>
            </a:r>
            <a:r>
              <a:rPr lang="es-ES" dirty="0" err="1" smtClean="0"/>
              <a:t>Jacobs</a:t>
            </a:r>
            <a:r>
              <a:rPr lang="es-ES" dirty="0" smtClean="0"/>
              <a:t> (2011, pp. 35-37)</a:t>
            </a:r>
          </a:p>
          <a:p>
            <a:pPr marL="514350" indent="-514350" algn="just">
              <a:buNone/>
            </a:pPr>
            <a:r>
              <a:rPr lang="es-ES" dirty="0" smtClean="0"/>
              <a:t>Aparte de ello, en aragonés pueden resultar interesantes los asuntos relativos a la prominencia y a la entonación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Estudios de partida</a:t>
            </a:r>
            <a:br>
              <a:rPr lang="es-ES" dirty="0" smtClean="0"/>
            </a:br>
            <a:r>
              <a:rPr lang="es-ES" sz="3100" dirty="0" smtClean="0"/>
              <a:t>(muy posiblemente incompletos)</a:t>
            </a:r>
            <a:endParaRPr lang="es-ES" sz="31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s-ES" sz="8800" dirty="0" err="1" smtClean="0"/>
              <a:t>Mott</a:t>
            </a:r>
            <a:r>
              <a:rPr lang="es-ES" sz="8800" dirty="0" smtClean="0"/>
              <a:t>, B. (2007). </a:t>
            </a:r>
            <a:r>
              <a:rPr lang="es-ES" sz="8800" dirty="0" err="1" smtClean="0"/>
              <a:t>Chistabino</a:t>
            </a:r>
            <a:r>
              <a:rPr lang="es-ES" sz="8800" dirty="0" smtClean="0"/>
              <a:t> (</a:t>
            </a:r>
            <a:r>
              <a:rPr lang="es-ES" sz="8800" dirty="0" err="1" smtClean="0"/>
              <a:t>Pyrenean</a:t>
            </a:r>
            <a:r>
              <a:rPr lang="es-ES" sz="8800" dirty="0" smtClean="0"/>
              <a:t> </a:t>
            </a:r>
            <a:r>
              <a:rPr lang="es-ES" sz="8800" dirty="0" err="1" smtClean="0"/>
              <a:t>Aragonese</a:t>
            </a:r>
            <a:r>
              <a:rPr lang="es-ES" sz="8800" dirty="0" smtClean="0"/>
              <a:t>). </a:t>
            </a:r>
            <a:r>
              <a:rPr lang="es-ES" sz="8800" i="1" dirty="0" err="1" smtClean="0"/>
              <a:t>Journal</a:t>
            </a:r>
            <a:r>
              <a:rPr lang="es-ES" sz="8800" i="1" dirty="0" smtClean="0"/>
              <a:t> of </a:t>
            </a:r>
            <a:r>
              <a:rPr lang="es-ES" sz="8800" i="1" dirty="0" err="1" smtClean="0"/>
              <a:t>the</a:t>
            </a:r>
            <a:r>
              <a:rPr lang="es-ES" sz="8800" i="1" dirty="0" smtClean="0"/>
              <a:t> International </a:t>
            </a:r>
            <a:r>
              <a:rPr lang="es-ES" sz="8800" i="1" dirty="0" err="1" smtClean="0"/>
              <a:t>Phonetic</a:t>
            </a:r>
            <a:r>
              <a:rPr lang="es-ES" sz="8800" i="1" dirty="0" smtClean="0"/>
              <a:t> </a:t>
            </a:r>
            <a:r>
              <a:rPr lang="es-ES" sz="8800" i="1" dirty="0" err="1" smtClean="0"/>
              <a:t>Association</a:t>
            </a:r>
            <a:r>
              <a:rPr lang="es-ES" sz="8800" dirty="0" smtClean="0"/>
              <a:t>, </a:t>
            </a:r>
            <a:r>
              <a:rPr lang="es-ES" sz="8800" i="1" dirty="0" smtClean="0"/>
              <a:t>37</a:t>
            </a:r>
            <a:r>
              <a:rPr lang="es-ES" sz="8800" dirty="0" smtClean="0"/>
              <a:t>(01), 103–114. doi:10.1017/S0025100306002842</a:t>
            </a:r>
          </a:p>
          <a:p>
            <a:r>
              <a:rPr lang="es-ES" sz="8800" dirty="0" err="1" smtClean="0"/>
              <a:t>Mott</a:t>
            </a:r>
            <a:r>
              <a:rPr lang="es-ES" sz="8800" dirty="0" smtClean="0"/>
              <a:t>, B. (2010). Aproximación a la entonación del </a:t>
            </a:r>
            <a:r>
              <a:rPr lang="es-ES" sz="8800" dirty="0" err="1" smtClean="0"/>
              <a:t>chistabino</a:t>
            </a:r>
            <a:r>
              <a:rPr lang="es-ES" sz="8800" dirty="0" smtClean="0"/>
              <a:t>, comparada con la del castellano. </a:t>
            </a:r>
            <a:r>
              <a:rPr lang="es-ES" sz="8800" i="1" dirty="0" smtClean="0"/>
              <a:t>Estudios de Fonética Experimental</a:t>
            </a:r>
            <a:r>
              <a:rPr lang="es-ES" sz="8800" dirty="0" smtClean="0"/>
              <a:t>, </a:t>
            </a:r>
            <a:r>
              <a:rPr lang="es-ES" sz="8800" i="1" dirty="0" smtClean="0"/>
              <a:t>19</a:t>
            </a:r>
            <a:r>
              <a:rPr lang="es-ES" sz="8800" dirty="0" smtClean="0"/>
              <a:t>, 43–69.</a:t>
            </a:r>
          </a:p>
          <a:p>
            <a:r>
              <a:rPr lang="es-ES" sz="8800" dirty="0" err="1" smtClean="0"/>
              <a:t>Rhardisse</a:t>
            </a:r>
            <a:r>
              <a:rPr lang="es-ES" sz="8800" dirty="0" smtClean="0"/>
              <a:t>, A. (1994). </a:t>
            </a:r>
            <a:r>
              <a:rPr lang="es-ES" sz="8800" i="1" dirty="0" err="1" smtClean="0"/>
              <a:t>Accent</a:t>
            </a:r>
            <a:r>
              <a:rPr lang="es-ES" sz="8800" i="1" dirty="0" smtClean="0"/>
              <a:t> et </a:t>
            </a:r>
            <a:r>
              <a:rPr lang="es-ES" sz="8800" i="1" dirty="0" err="1" smtClean="0"/>
              <a:t>intonation</a:t>
            </a:r>
            <a:r>
              <a:rPr lang="es-ES" sz="8800" i="1" dirty="0" smtClean="0"/>
              <a:t> du </a:t>
            </a:r>
            <a:r>
              <a:rPr lang="es-ES" sz="8800" i="1" dirty="0" err="1" smtClean="0"/>
              <a:t>parler</a:t>
            </a:r>
            <a:r>
              <a:rPr lang="es-ES" sz="8800" i="1" dirty="0" smtClean="0"/>
              <a:t> de Bielsa (</a:t>
            </a:r>
            <a:r>
              <a:rPr lang="es-ES" sz="8800" i="1" dirty="0" err="1" smtClean="0"/>
              <a:t>Aragon-Espagne</a:t>
            </a:r>
            <a:r>
              <a:rPr lang="es-ES" sz="8800" i="1" dirty="0" smtClean="0"/>
              <a:t>)</a:t>
            </a:r>
            <a:r>
              <a:rPr lang="es-ES" sz="8800" dirty="0" smtClean="0"/>
              <a:t>. Centre de </a:t>
            </a:r>
            <a:r>
              <a:rPr lang="es-ES" sz="8800" dirty="0" err="1" smtClean="0"/>
              <a:t>Dialectologie</a:t>
            </a:r>
            <a:r>
              <a:rPr lang="es-ES" sz="8800" dirty="0" smtClean="0"/>
              <a:t>. </a:t>
            </a:r>
            <a:r>
              <a:rPr lang="es-ES" sz="8800" dirty="0" err="1" smtClean="0"/>
              <a:t>Université</a:t>
            </a:r>
            <a:r>
              <a:rPr lang="es-ES" sz="8800" dirty="0" smtClean="0"/>
              <a:t> </a:t>
            </a:r>
            <a:r>
              <a:rPr lang="es-ES" sz="8800" dirty="0" err="1" smtClean="0"/>
              <a:t>Stendhal</a:t>
            </a:r>
            <a:r>
              <a:rPr lang="es-ES" sz="8800" dirty="0" smtClean="0"/>
              <a:t>, </a:t>
            </a:r>
            <a:r>
              <a:rPr lang="es-ES" sz="8800" dirty="0" err="1" smtClean="0"/>
              <a:t>Grenoble</a:t>
            </a:r>
            <a:r>
              <a:rPr lang="es-ES" sz="8800" dirty="0" smtClean="0"/>
              <a:t>.</a:t>
            </a:r>
          </a:p>
          <a:p>
            <a:r>
              <a:rPr lang="es-ES" sz="8800" dirty="0" err="1" smtClean="0"/>
              <a:t>Contini</a:t>
            </a:r>
            <a:r>
              <a:rPr lang="es-ES" sz="8800" dirty="0" smtClean="0"/>
              <a:t>, M., </a:t>
            </a:r>
            <a:r>
              <a:rPr lang="es-ES" sz="8800" dirty="0" err="1" smtClean="0"/>
              <a:t>Franchon</a:t>
            </a:r>
            <a:r>
              <a:rPr lang="es-ES" sz="8800" dirty="0" smtClean="0"/>
              <a:t> Cabrera, C., &amp; </a:t>
            </a:r>
            <a:r>
              <a:rPr lang="es-ES" sz="8800" dirty="0" err="1" smtClean="0"/>
              <a:t>Rhardisse</a:t>
            </a:r>
            <a:r>
              <a:rPr lang="es-ES" sz="8800" dirty="0" smtClean="0"/>
              <a:t>, A. (1998). </a:t>
            </a:r>
            <a:r>
              <a:rPr lang="es-ES" sz="8800" dirty="0" err="1" smtClean="0"/>
              <a:t>Analyse</a:t>
            </a:r>
            <a:r>
              <a:rPr lang="es-ES" sz="8800" dirty="0" smtClean="0"/>
              <a:t> </a:t>
            </a:r>
            <a:r>
              <a:rPr lang="es-ES" sz="8800" dirty="0" err="1" smtClean="0"/>
              <a:t>comparée</a:t>
            </a:r>
            <a:r>
              <a:rPr lang="es-ES" sz="8800" dirty="0" smtClean="0"/>
              <a:t> de </a:t>
            </a:r>
            <a:r>
              <a:rPr lang="es-ES" sz="8800" dirty="0" err="1" smtClean="0"/>
              <a:t>l’intonation</a:t>
            </a:r>
            <a:r>
              <a:rPr lang="es-ES" sz="8800" dirty="0" smtClean="0"/>
              <a:t> en </a:t>
            </a:r>
            <a:r>
              <a:rPr lang="es-ES" sz="8800" dirty="0" err="1" smtClean="0"/>
              <a:t>castillan</a:t>
            </a:r>
            <a:r>
              <a:rPr lang="es-ES" sz="8800" dirty="0" smtClean="0"/>
              <a:t> et en </a:t>
            </a:r>
            <a:r>
              <a:rPr lang="es-ES" sz="8800" dirty="0" err="1" smtClean="0"/>
              <a:t>aragonais</a:t>
            </a:r>
            <a:r>
              <a:rPr lang="es-ES" sz="8800" dirty="0" smtClean="0"/>
              <a:t>. In G. </a:t>
            </a:r>
            <a:r>
              <a:rPr lang="es-ES" sz="8800" dirty="0" err="1" smtClean="0"/>
              <a:t>Ruffino</a:t>
            </a:r>
            <a:r>
              <a:rPr lang="es-ES" sz="8800" dirty="0" smtClean="0"/>
              <a:t> (Ed.), </a:t>
            </a:r>
            <a:r>
              <a:rPr lang="es-ES" sz="8800" i="1" dirty="0" err="1" smtClean="0"/>
              <a:t>Atti</a:t>
            </a:r>
            <a:r>
              <a:rPr lang="es-ES" sz="8800" i="1" dirty="0" smtClean="0"/>
              <a:t> del XXI </a:t>
            </a:r>
            <a:r>
              <a:rPr lang="es-ES" sz="8800" i="1" dirty="0" err="1" smtClean="0"/>
              <a:t>Congresso</a:t>
            </a:r>
            <a:r>
              <a:rPr lang="es-ES" sz="8800" i="1" dirty="0" smtClean="0"/>
              <a:t> </a:t>
            </a:r>
            <a:r>
              <a:rPr lang="es-ES" sz="8800" i="1" dirty="0" err="1" smtClean="0"/>
              <a:t>Internazionale</a:t>
            </a:r>
            <a:r>
              <a:rPr lang="es-ES" sz="8800" i="1" dirty="0" smtClean="0"/>
              <a:t> di </a:t>
            </a:r>
            <a:r>
              <a:rPr lang="es-ES" sz="8800" i="1" dirty="0" err="1" smtClean="0"/>
              <a:t>Linguistica</a:t>
            </a:r>
            <a:r>
              <a:rPr lang="es-ES" sz="8800" i="1" dirty="0" smtClean="0"/>
              <a:t> e </a:t>
            </a:r>
            <a:r>
              <a:rPr lang="es-ES" sz="8800" i="1" dirty="0" err="1" smtClean="0"/>
              <a:t>Filologia</a:t>
            </a:r>
            <a:r>
              <a:rPr lang="es-ES" sz="8800" i="1" dirty="0" smtClean="0"/>
              <a:t> Romanza: Centro di </a:t>
            </a:r>
            <a:r>
              <a:rPr lang="es-ES" sz="8800" i="1" dirty="0" err="1" smtClean="0"/>
              <a:t>studi</a:t>
            </a:r>
            <a:r>
              <a:rPr lang="es-ES" sz="8800" i="1" dirty="0" smtClean="0"/>
              <a:t> </a:t>
            </a:r>
            <a:r>
              <a:rPr lang="es-ES" sz="8800" i="1" dirty="0" err="1" smtClean="0"/>
              <a:t>filologici</a:t>
            </a:r>
            <a:r>
              <a:rPr lang="es-ES" sz="8800" i="1" dirty="0" smtClean="0"/>
              <a:t> e </a:t>
            </a:r>
            <a:r>
              <a:rPr lang="es-ES" sz="8800" i="1" dirty="0" err="1" smtClean="0"/>
              <a:t>siciliani</a:t>
            </a:r>
            <a:r>
              <a:rPr lang="es-ES" sz="8800" i="1" dirty="0" smtClean="0"/>
              <a:t>. </a:t>
            </a:r>
            <a:r>
              <a:rPr lang="es-ES" sz="8800" i="1" dirty="0" err="1" smtClean="0"/>
              <a:t>Università</a:t>
            </a:r>
            <a:r>
              <a:rPr lang="es-ES" sz="8800" i="1" dirty="0" smtClean="0"/>
              <a:t> di Palermo 18-24 </a:t>
            </a:r>
            <a:r>
              <a:rPr lang="es-ES" sz="8800" i="1" dirty="0" err="1" smtClean="0"/>
              <a:t>settembre</a:t>
            </a:r>
            <a:r>
              <a:rPr lang="es-ES" sz="8800" i="1" dirty="0" smtClean="0"/>
              <a:t> 1995. Vol. 5, </a:t>
            </a:r>
            <a:r>
              <a:rPr lang="es-ES" sz="8800" i="1" dirty="0" err="1" smtClean="0"/>
              <a:t>Sezione</a:t>
            </a:r>
            <a:r>
              <a:rPr lang="es-ES" sz="8800" i="1" dirty="0" smtClean="0"/>
              <a:t> 5, </a:t>
            </a:r>
            <a:r>
              <a:rPr lang="es-ES" sz="8800" i="1" dirty="0" err="1" smtClean="0"/>
              <a:t>Dialettologia</a:t>
            </a:r>
            <a:r>
              <a:rPr lang="es-ES" sz="8800" i="1" dirty="0" smtClean="0"/>
              <a:t>, </a:t>
            </a:r>
            <a:r>
              <a:rPr lang="es-ES" sz="8800" i="1" dirty="0" err="1" smtClean="0"/>
              <a:t>geolinguistica</a:t>
            </a:r>
            <a:r>
              <a:rPr lang="es-ES" sz="8800" i="1" dirty="0" smtClean="0"/>
              <a:t>, </a:t>
            </a:r>
            <a:r>
              <a:rPr lang="es-ES" sz="8800" i="1" dirty="0" err="1" smtClean="0"/>
              <a:t>sociolinguistica</a:t>
            </a:r>
            <a:r>
              <a:rPr lang="es-ES" sz="8800" i="1" dirty="0" smtClean="0"/>
              <a:t> / a cura di Giovanni </a:t>
            </a:r>
            <a:r>
              <a:rPr lang="es-ES" sz="8800" i="1" dirty="0" err="1" smtClean="0"/>
              <a:t>Ruffino</a:t>
            </a:r>
            <a:r>
              <a:rPr lang="es-ES" sz="8800" dirty="0" smtClean="0"/>
              <a:t> (pp. 143–157). </a:t>
            </a:r>
            <a:r>
              <a:rPr lang="es-ES" sz="8800" dirty="0" err="1" smtClean="0"/>
              <a:t>Tübingen</a:t>
            </a:r>
            <a:r>
              <a:rPr lang="es-ES" sz="8800" dirty="0" smtClean="0"/>
              <a:t>: Max </a:t>
            </a:r>
            <a:r>
              <a:rPr lang="es-ES" sz="8800" dirty="0" err="1" smtClean="0"/>
              <a:t>Niemeyer</a:t>
            </a:r>
            <a:r>
              <a:rPr lang="es-ES" sz="8800" dirty="0" smtClean="0"/>
              <a:t>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Inventario </a:t>
            </a:r>
            <a:r>
              <a:rPr lang="es-ES" smtClean="0"/>
              <a:t>de sonidos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Fonema prepalatal fricativo sordo /</a:t>
            </a:r>
            <a:r>
              <a:rPr lang="en-GB" dirty="0" smtClean="0">
                <a:latin typeface="Charis SIL" pitchFamily="2" charset="0"/>
                <a:ea typeface="Charis SIL" pitchFamily="2" charset="0"/>
                <a:cs typeface="Charis SIL" pitchFamily="2" charset="0"/>
              </a:rPr>
              <a:t>ʃ</a:t>
            </a:r>
            <a:r>
              <a:rPr lang="es-ES" dirty="0" smtClean="0">
                <a:ea typeface="Charis SIL" pitchFamily="2" charset="0"/>
                <a:cs typeface="Charis SIL" pitchFamily="2" charset="0"/>
              </a:rPr>
              <a:t>/</a:t>
            </a:r>
          </a:p>
          <a:p>
            <a:r>
              <a:rPr lang="es-ES" dirty="0" smtClean="0">
                <a:ea typeface="Charis SIL" pitchFamily="2" charset="0"/>
                <a:cs typeface="Charis SIL" pitchFamily="2" charset="0"/>
              </a:rPr>
              <a:t>Fonema velar fricativo sordo </a:t>
            </a:r>
            <a:r>
              <a:rPr lang="es-ES" dirty="0" smtClean="0">
                <a:latin typeface="Charis SIL" pitchFamily="2" charset="0"/>
                <a:ea typeface="Charis SIL" pitchFamily="2" charset="0"/>
                <a:cs typeface="Charis SIL" pitchFamily="2" charset="0"/>
              </a:rPr>
              <a:t>/</a:t>
            </a:r>
            <a:r>
              <a:rPr lang="en-GB" dirty="0" smtClean="0">
                <a:latin typeface="Charis SIL" pitchFamily="2" charset="0"/>
                <a:ea typeface="Charis SIL" pitchFamily="2" charset="0"/>
                <a:cs typeface="Charis SIL" pitchFamily="2" charset="0"/>
              </a:rPr>
              <a:t>x</a:t>
            </a:r>
            <a:r>
              <a:rPr lang="es-ES" dirty="0" smtClean="0">
                <a:latin typeface="Charis SIL" pitchFamily="2" charset="0"/>
                <a:ea typeface="Charis SIL" pitchFamily="2" charset="0"/>
                <a:cs typeface="Charis SIL" pitchFamily="2" charset="0"/>
              </a:rPr>
              <a:t>/</a:t>
            </a:r>
            <a:endParaRPr lang="es-ES" dirty="0">
              <a:latin typeface="Charis SIL" pitchFamily="2" charset="0"/>
              <a:ea typeface="Charis SIL" pitchFamily="2" charset="0"/>
              <a:cs typeface="Charis SIL" pitchFamily="2" charset="0"/>
            </a:endParaRPr>
          </a:p>
          <a:p>
            <a:r>
              <a:rPr lang="es-ES" dirty="0" smtClean="0">
                <a:ea typeface="Charis SIL" pitchFamily="2" charset="0"/>
                <a:cs typeface="Charis SIL" pitchFamily="2" charset="0"/>
              </a:rPr>
              <a:t>Vocales abiertas del </a:t>
            </a:r>
            <a:r>
              <a:rPr lang="es-ES" dirty="0" err="1" smtClean="0">
                <a:ea typeface="Charis SIL" pitchFamily="2" charset="0"/>
                <a:cs typeface="Charis SIL" pitchFamily="2" charset="0"/>
              </a:rPr>
              <a:t>benasqués</a:t>
            </a:r>
            <a:r>
              <a:rPr lang="es-ES" dirty="0" smtClean="0">
                <a:ea typeface="Charis SIL" pitchFamily="2" charset="0"/>
                <a:cs typeface="Charis SIL" pitchFamily="2" charset="0"/>
              </a:rPr>
              <a:t> </a:t>
            </a:r>
            <a:r>
              <a:rPr lang="es-ES" dirty="0" smtClean="0">
                <a:latin typeface="Charis SIL" pitchFamily="2" charset="0"/>
                <a:ea typeface="Charis SIL" pitchFamily="2" charset="0"/>
                <a:cs typeface="Charis SIL" pitchFamily="2" charset="0"/>
              </a:rPr>
              <a:t>/ɛ/</a:t>
            </a:r>
            <a:r>
              <a:rPr lang="es-ES" dirty="0" smtClean="0">
                <a:ea typeface="Charis SIL" pitchFamily="2" charset="0"/>
                <a:cs typeface="Charis SIL" pitchFamily="2" charset="0"/>
              </a:rPr>
              <a:t> y /ɔ/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Estructura silábica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Ataques silábicos del ribagorzano</a:t>
            </a:r>
          </a:p>
          <a:p>
            <a:r>
              <a:rPr lang="es-ES" dirty="0" smtClean="0"/>
              <a:t>Codas </a:t>
            </a:r>
            <a:r>
              <a:rPr lang="es-ES" smtClean="0"/>
              <a:t>silábicas complejas</a:t>
            </a:r>
            <a:endParaRPr lang="es-ES" dirty="0" smtClean="0"/>
          </a:p>
          <a:p>
            <a:r>
              <a:rPr lang="es-ES" dirty="0" smtClean="0"/>
              <a:t>Geminadas del </a:t>
            </a:r>
            <a:r>
              <a:rPr lang="es-ES" dirty="0" err="1" smtClean="0"/>
              <a:t>belsetano</a:t>
            </a:r>
            <a:endParaRPr lang="es-E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Procesos fonológicos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Corresponden a lo que tradicionalmente se ha conocido como alófonos</a:t>
            </a:r>
          </a:p>
          <a:p>
            <a:r>
              <a:rPr lang="en-GB" dirty="0" smtClean="0">
                <a:latin typeface="Charis SIL" pitchFamily="2" charset="0"/>
                <a:ea typeface="Charis SIL" pitchFamily="2" charset="0"/>
                <a:cs typeface="Charis SIL" pitchFamily="2" charset="0"/>
              </a:rPr>
              <a:t>/b/, /d/, /ɡ/</a:t>
            </a:r>
            <a:endParaRPr lang="es-ES" dirty="0">
              <a:latin typeface="Charis SIL" pitchFamily="2" charset="0"/>
              <a:ea typeface="Charis SIL" pitchFamily="2" charset="0"/>
              <a:cs typeface="Charis SIL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Prominencia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Aversión a los esdrújulos</a:t>
            </a:r>
          </a:p>
          <a:p>
            <a:r>
              <a:rPr lang="es-ES" dirty="0" smtClean="0"/>
              <a:t>¿Influencia del valle del Ebro?</a:t>
            </a:r>
            <a:endParaRPr lang="es-E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Entonación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Enunciados declarativos</a:t>
            </a:r>
          </a:p>
          <a:p>
            <a:r>
              <a:rPr lang="es-ES" dirty="0" smtClean="0"/>
              <a:t>Enunciados interrogativos</a:t>
            </a:r>
          </a:p>
          <a:p>
            <a:pPr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Necesidades urgentes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Grabación adecuada de voces originales</a:t>
            </a:r>
          </a:p>
          <a:p>
            <a:r>
              <a:rPr lang="es-ES" dirty="0" smtClean="0"/>
              <a:t>Elaboración de corpus fonéticos</a:t>
            </a:r>
            <a:endParaRPr lang="es-E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Conclusiones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Es preciso abandonar la visión historicista de la fonética para que la disciplina avance</a:t>
            </a:r>
          </a:p>
          <a:p>
            <a:r>
              <a:rPr lang="es-ES" dirty="0" smtClean="0"/>
              <a:t>Es preciso abandonar complejos y describir la lengua tal como es sin preocuparse por similitudes o diferencias</a:t>
            </a:r>
          </a:p>
          <a:p>
            <a:r>
              <a:rPr lang="es-ES" dirty="0" smtClean="0"/>
              <a:t>Se requiere la grabación de datos para su conservación</a:t>
            </a:r>
          </a:p>
          <a:p>
            <a:r>
              <a:rPr lang="es-ES" dirty="0" smtClean="0"/>
              <a:t>Hace falta concienciarse de la necesidad de trabajos experimentales y fonológicos para establecer la estructura fónica del aragonés y sus dialectos</a:t>
            </a:r>
            <a:endParaRPr lang="es-E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204594" y="2967335"/>
            <a:ext cx="47348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Muchas gracias</a:t>
            </a:r>
            <a:endParaRPr lang="es-E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644</Words>
  <Application>Microsoft Office PowerPoint</Application>
  <PresentationFormat>Presentación en pantalla (4:3)</PresentationFormat>
  <Paragraphs>60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Problemas en el estudio de los aspectos fónicos del aragonés</vt:lpstr>
      <vt:lpstr>Introducción</vt:lpstr>
      <vt:lpstr>Algunos rasgos fonéticos del aragonés</vt:lpstr>
      <vt:lpstr>Algunos rasgos fonéticos del español</vt:lpstr>
      <vt:lpstr>¿Cuál es el problema?</vt:lpstr>
      <vt:lpstr>Características fonológicas de una lengua</vt:lpstr>
      <vt:lpstr>Estudios de partida (muy posiblemente incompletos)</vt:lpstr>
      <vt:lpstr>Inventario de sonidos</vt:lpstr>
      <vt:lpstr>Estructura silábica</vt:lpstr>
      <vt:lpstr>Procesos fonológicos</vt:lpstr>
      <vt:lpstr>Prominencia</vt:lpstr>
      <vt:lpstr>Entonación</vt:lpstr>
      <vt:lpstr>Necesidades urgentes</vt:lpstr>
      <vt:lpstr>Conclusiones</vt:lpstr>
      <vt:lpstr>Diapositiva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Problemas en el estudio de los aspectos fónicos del aragonés</dc:title>
  <dc:creator>Javier</dc:creator>
  <cp:lastModifiedBy>Javier Simón</cp:lastModifiedBy>
  <cp:revision>17</cp:revision>
  <dcterms:created xsi:type="dcterms:W3CDTF">2014-06-09T10:27:34Z</dcterms:created>
  <dcterms:modified xsi:type="dcterms:W3CDTF">2014-06-10T19:51:01Z</dcterms:modified>
</cp:coreProperties>
</file>